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7FD"/>
    <a:srgbClr val="0066FF"/>
    <a:srgbClr val="1CB49B"/>
    <a:srgbClr val="FF99FF"/>
    <a:srgbClr val="96F2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6062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4E1B4-AC26-4445-94FC-8DEC42CD8833}" type="datetimeFigureOut">
              <a:rPr lang="ko-KR" altLang="en-US" smtClean="0"/>
              <a:pPr/>
              <a:t>2013-02-28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8B2B-0E8A-46BF-898D-F14BDE31796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af.go.k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60848"/>
              <a:ext cx="9144000" cy="296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2276872"/>
              <a:ext cx="6049963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크리스탈M" pitchFamily="18" charset="-127"/>
                  <a:ea typeface="HY크리스탈M" pitchFamily="18" charset="-127"/>
                </a:rPr>
                <a:t>사랑으로 섬기는 꿈과 희망의 징검다리 </a:t>
              </a:r>
              <a:r>
                <a:rPr lang="ko-KR" altLang="en-US" sz="28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크리스탈M" pitchFamily="18" charset="-127"/>
                  <a:ea typeface="HY크리스탈M" pitchFamily="18" charset="-127"/>
                </a:rPr>
                <a:t>한국장학재단</a:t>
              </a:r>
              <a:endParaRPr kumimoji="0" lang="en-US" altLang="ko-KR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크리스탈M" pitchFamily="18" charset="-127"/>
                <a:ea typeface="HY크리스탈M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 bwMode="auto">
            <a:xfrm>
              <a:off x="0" y="2924944"/>
              <a:ext cx="6408712" cy="1612749"/>
            </a:xfrm>
            <a:prstGeom prst="rect">
              <a:avLst/>
            </a:prstGeom>
            <a:noFill/>
            <a:scene3d>
              <a:camera prst="orthographicFront"/>
              <a:lightRig rig="soft" dir="tl">
                <a:rot lat="0" lon="0" rev="0"/>
              </a:lightRig>
            </a:scene3d>
            <a:sp3d>
              <a:bevelT w="139700" prst="cross"/>
            </a:sp3d>
          </p:spPr>
          <p:txBody>
            <a:bodyPr wrap="squar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C9824C"/>
                </a:buClr>
                <a:defRPr/>
              </a:pPr>
              <a:r>
                <a:rPr lang="en-US" altLang="ko-KR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2013</a:t>
              </a:r>
              <a:r>
                <a:rPr lang="ko-KR" altLang="en-US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년도 </a:t>
              </a:r>
              <a:r>
                <a:rPr lang="en-US" altLang="ko-KR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1</a:t>
              </a:r>
              <a:r>
                <a:rPr lang="ko-KR" altLang="en-US" sz="35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학기 국가장학금 </a:t>
              </a:r>
              <a:r>
                <a:rPr lang="ko-KR" altLang="en-US" sz="3500" spc="50" dirty="0" smtClean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학생 신청 매뉴얼</a:t>
              </a:r>
              <a:endParaRPr lang="en-US" altLang="ko-KR" sz="3500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C9824C"/>
                </a:buClr>
                <a:defRPr/>
              </a:pPr>
              <a:r>
                <a:rPr lang="en-US" altLang="ko-KR" sz="24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‘12.12</a:t>
              </a:r>
              <a:r>
                <a:rPr lang="ko-KR" altLang="en-US" sz="2400" spc="50" dirty="0" smtClean="0">
                  <a:ln w="11430"/>
                  <a:solidFill>
                    <a:schemeClr val="accent1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월</a:t>
              </a:r>
              <a:endParaRPr kumimoji="0" lang="en-US" altLang="ko-KR" sz="2400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0"/>
            <a:ext cx="9144000" cy="6849524"/>
            <a:chOff x="0" y="0"/>
            <a:chExt cx="9144000" cy="6849524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(5. e-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러닝 및 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6387859"/>
              <a:ext cx="9144000" cy="461665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지급계좌 입력</a:t>
              </a:r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대학에서 입금할 신청학생 본인 명의 계좌번호 입력</a:t>
              </a:r>
              <a:endParaRPr lang="en-US" altLang="ko-KR" sz="1200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548680"/>
              <a:ext cx="7632848" cy="5679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2411760" y="3068960"/>
              <a:ext cx="381642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87859"/>
            <a:ext cx="9144000" cy="461665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신청정보 확인</a:t>
            </a:r>
          </a:p>
          <a:p>
            <a:r>
              <a:rPr lang="en-US" altLang="ko-KR" sz="1200" dirty="0" smtClean="0"/>
              <a:t>    - </a:t>
            </a:r>
            <a:r>
              <a:rPr lang="ko-KR" altLang="en-US" sz="1200" dirty="0" smtClean="0"/>
              <a:t>신청 시 입력한 정보와 일치하는지 확인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0" y="0"/>
            <a:ext cx="9144000" cy="6360348"/>
            <a:chOff x="0" y="0"/>
            <a:chExt cx="9144000" cy="6360348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(6.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신청정보 확인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404663"/>
              <a:ext cx="7488832" cy="5955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0"/>
            <a:ext cx="9144000" cy="6849524"/>
            <a:chOff x="0" y="0"/>
            <a:chExt cx="9144000" cy="6849524"/>
          </a:xfrm>
        </p:grpSpPr>
        <p:grpSp>
          <p:nvGrpSpPr>
            <p:cNvPr id="8" name="그룹 7"/>
            <p:cNvGrpSpPr/>
            <p:nvPr/>
          </p:nvGrpSpPr>
          <p:grpSpPr>
            <a:xfrm>
              <a:off x="0" y="0"/>
              <a:ext cx="9144000" cy="6849524"/>
              <a:chOff x="0" y="0"/>
              <a:chExt cx="9144000" cy="684952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(6.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신청정보 확인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0" y="6387859"/>
                <a:ext cx="9144000" cy="461665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신청정보 공인인증서 확인</a:t>
                </a:r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신청 시 입력한 정보와 일치하는지 확인 및 공인인증서 확인</a:t>
                </a: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548680"/>
              <a:ext cx="6648450" cy="56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직사각형 8"/>
            <p:cNvSpPr/>
            <p:nvPr/>
          </p:nvSpPr>
          <p:spPr>
            <a:xfrm>
              <a:off x="3131840" y="4725144"/>
              <a:ext cx="2088232" cy="792088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17006" r="18551" b="20355"/>
          <a:stretch>
            <a:fillRect/>
          </a:stretch>
        </p:blipFill>
        <p:spPr bwMode="auto">
          <a:xfrm>
            <a:off x="251520" y="476672"/>
            <a:ext cx="8568952" cy="53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국가장학금 신청하기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신청서 작성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신청완료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290548" y="3950812"/>
            <a:ext cx="1152128" cy="288032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68528" y="3096578"/>
            <a:ext cx="1439176" cy="170650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71889"/>
            <a:ext cx="9144000" cy="276999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신청서 작성완료 및 신청현황 확인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350" t="16560" r="6851" b="18641"/>
            <a:stretch>
              <a:fillRect/>
            </a:stretch>
          </p:blipFill>
          <p:spPr bwMode="auto">
            <a:xfrm>
              <a:off x="-1" y="620688"/>
              <a:ext cx="9144001" cy="501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서류제출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6581001"/>
              <a:ext cx="9144000" cy="276999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서류제출 </a:t>
              </a:r>
              <a:r>
                <a:rPr lang="en-US" altLang="ko-KR" sz="1200" b="1" dirty="0" smtClean="0"/>
                <a:t>: [</a:t>
              </a:r>
              <a:r>
                <a:rPr lang="ko-KR" altLang="en-US" sz="1200" b="1" dirty="0" smtClean="0"/>
                <a:t>사이버창구</a:t>
              </a:r>
              <a:r>
                <a:rPr lang="en-US" altLang="ko-KR" sz="1200" b="1" dirty="0" smtClean="0"/>
                <a:t>]-[</a:t>
              </a:r>
              <a:r>
                <a:rPr lang="ko-KR" altLang="en-US" sz="1200" b="1" dirty="0" smtClean="0"/>
                <a:t>장학</a:t>
              </a:r>
              <a:r>
                <a:rPr lang="en-US" altLang="ko-KR" sz="1200" b="1" dirty="0" smtClean="0"/>
                <a:t>/</a:t>
              </a:r>
              <a:r>
                <a:rPr lang="ko-KR" altLang="en-US" sz="1200" b="1" dirty="0" smtClean="0"/>
                <a:t>대출 신청</a:t>
              </a:r>
              <a:r>
                <a:rPr lang="en-US" altLang="ko-KR" sz="1200" b="1" dirty="0" smtClean="0"/>
                <a:t>]-[</a:t>
              </a:r>
              <a:r>
                <a:rPr lang="ko-KR" altLang="en-US" sz="1200" b="1" dirty="0" smtClean="0"/>
                <a:t>신청현황</a:t>
              </a:r>
              <a:r>
                <a:rPr lang="en-US" altLang="ko-KR" sz="1200" b="1" dirty="0" smtClean="0"/>
                <a:t>]</a:t>
              </a:r>
              <a:endParaRPr lang="ko-KR" altLang="en-US" sz="1200" b="1" dirty="0" smtClean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637428" y="4707388"/>
              <a:ext cx="720080" cy="21602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6875272" y="3158724"/>
              <a:ext cx="864096" cy="864096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0"/>
            <a:ext cx="9144000" cy="6843936"/>
            <a:chOff x="0" y="0"/>
            <a:chExt cx="9144000" cy="6843936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6611200"/>
              <a:chOff x="0" y="0"/>
              <a:chExt cx="9144000" cy="66112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5200" t="720" r="2393" b="6822"/>
              <a:stretch>
                <a:fillRect/>
              </a:stretch>
            </p:blipFill>
            <p:spPr bwMode="auto">
              <a:xfrm>
                <a:off x="755576" y="519600"/>
                <a:ext cx="7632848" cy="609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직사각형 4"/>
              <p:cNvSpPr/>
              <p:nvPr/>
            </p:nvSpPr>
            <p:spPr>
              <a:xfrm>
                <a:off x="1233025" y="692696"/>
                <a:ext cx="1224136" cy="21602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</a:t>
                </a:r>
                <a:r>
                  <a:rPr lang="en-US" altLang="ko-KR" sz="20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한국장학재단 홈페이지 접속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(www.kosaf.go.kr)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3545958" y="2195899"/>
                <a:ext cx="3744416" cy="129614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0" y="5458941"/>
              <a:ext cx="9144000" cy="1384995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신청 </a:t>
              </a:r>
              <a:r>
                <a:rPr lang="en-US" altLang="ko-KR" sz="1200" b="1" dirty="0" smtClean="0"/>
                <a:t>: </a:t>
              </a:r>
              <a:r>
                <a:rPr lang="ko-KR" altLang="en-US" sz="1200" b="1" dirty="0" smtClean="0"/>
                <a:t>한국장학재단 홈페이지</a:t>
              </a:r>
              <a:r>
                <a:rPr lang="en-US" altLang="ko-KR" sz="1200" b="1" dirty="0"/>
                <a:t>(</a:t>
              </a:r>
              <a:r>
                <a:rPr lang="en-US" altLang="ko-KR" sz="1200" b="1" dirty="0" smtClean="0">
                  <a:hlinkClick r:id="rId3"/>
                </a:rPr>
                <a:t>www.kosaf.go.kr</a:t>
              </a:r>
              <a:r>
                <a:rPr lang="en-US" altLang="ko-KR" sz="1200" b="1" dirty="0" smtClean="0"/>
                <a:t>)</a:t>
              </a:r>
            </a:p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국가장학금 </a:t>
              </a:r>
              <a:r>
                <a:rPr lang="en-US" altLang="ko-KR" sz="1200" b="1" dirty="0" smtClean="0"/>
                <a:t>2</a:t>
              </a:r>
              <a:r>
                <a:rPr lang="ko-KR" altLang="en-US" sz="1200" b="1" dirty="0" smtClean="0"/>
                <a:t>차 신청기간 </a:t>
              </a:r>
              <a:r>
                <a:rPr lang="en-US" altLang="ko-KR" sz="1200" b="1" dirty="0" smtClean="0"/>
                <a:t>: </a:t>
              </a:r>
              <a:r>
                <a:rPr lang="en-US" altLang="ko-KR" sz="1200" b="1" dirty="0" smtClean="0"/>
                <a:t>2013. 3. 4(</a:t>
              </a:r>
              <a:r>
                <a:rPr lang="ko-KR" altLang="en-US" sz="1200" b="1" dirty="0" smtClean="0"/>
                <a:t>월</a:t>
              </a:r>
              <a:r>
                <a:rPr lang="en-US" altLang="ko-KR" sz="1200" b="1" dirty="0" smtClean="0"/>
                <a:t>) </a:t>
              </a:r>
              <a:r>
                <a:rPr lang="en-US" altLang="ko-KR" sz="1200" b="1" dirty="0" smtClean="0"/>
                <a:t>9</a:t>
              </a:r>
              <a:r>
                <a:rPr lang="ko-KR" altLang="en-US" sz="1200" b="1" dirty="0" smtClean="0"/>
                <a:t>시 </a:t>
              </a:r>
              <a:r>
                <a:rPr lang="en-US" altLang="ko-KR" sz="1200" b="1" dirty="0" smtClean="0"/>
                <a:t>~ 2013</a:t>
              </a:r>
              <a:r>
                <a:rPr lang="en-US" altLang="ko-KR" sz="1200" b="1" dirty="0" smtClean="0"/>
                <a:t>. 3. 15(</a:t>
              </a:r>
              <a:r>
                <a:rPr lang="ko-KR" altLang="en-US" sz="1200" b="1" dirty="0" smtClean="0"/>
                <a:t>금</a:t>
              </a:r>
              <a:r>
                <a:rPr lang="en-US" altLang="ko-KR" sz="1200" b="1" dirty="0" smtClean="0"/>
                <a:t>) 18</a:t>
              </a:r>
              <a:r>
                <a:rPr lang="ko-KR" altLang="en-US" sz="1200" b="1" dirty="0" smtClean="0"/>
                <a:t>시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일∙공휴일 포함 </a:t>
              </a:r>
              <a:r>
                <a:rPr lang="en-US" altLang="ko-KR" sz="1200" dirty="0" smtClean="0"/>
                <a:t>24</a:t>
              </a:r>
              <a:r>
                <a:rPr lang="ko-KR" altLang="en-US" sz="1200" dirty="0" smtClean="0"/>
                <a:t>시간 신청가능</a:t>
              </a:r>
              <a:r>
                <a:rPr lang="en-US" altLang="ko-KR" sz="1200" dirty="0" smtClean="0"/>
                <a:t>)</a:t>
              </a:r>
            </a:p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서류제출 기간 </a:t>
              </a:r>
              <a:r>
                <a:rPr lang="en-US" altLang="ko-KR" sz="1200" b="1" dirty="0" smtClean="0"/>
                <a:t>: </a:t>
              </a:r>
              <a:r>
                <a:rPr lang="en-US" altLang="ko-KR" sz="1200" b="1" dirty="0" smtClean="0"/>
                <a:t>2013. 3. 4(</a:t>
              </a:r>
              <a:r>
                <a:rPr lang="ko-KR" altLang="en-US" sz="1200" b="1" dirty="0" smtClean="0"/>
                <a:t>월</a:t>
              </a:r>
              <a:r>
                <a:rPr lang="en-US" altLang="ko-KR" sz="1200" b="1" dirty="0" smtClean="0"/>
                <a:t>) </a:t>
              </a:r>
              <a:r>
                <a:rPr lang="en-US" altLang="ko-KR" sz="1200" b="1" dirty="0" smtClean="0"/>
                <a:t>9</a:t>
              </a:r>
              <a:r>
                <a:rPr lang="ko-KR" altLang="en-US" sz="1200" b="1" dirty="0" smtClean="0"/>
                <a:t>시 </a:t>
              </a:r>
              <a:r>
                <a:rPr lang="en-US" altLang="ko-KR" sz="1200" b="1" dirty="0" smtClean="0"/>
                <a:t>~ 2013</a:t>
              </a:r>
              <a:r>
                <a:rPr lang="en-US" altLang="ko-KR" sz="1200" b="1" dirty="0" smtClean="0"/>
                <a:t>. 3. 20(</a:t>
              </a:r>
              <a:r>
                <a:rPr lang="ko-KR" altLang="en-US" sz="1200" b="1" dirty="0" smtClean="0"/>
                <a:t>수</a:t>
              </a:r>
              <a:r>
                <a:rPr lang="en-US" altLang="ko-KR" sz="1200" b="1" dirty="0" smtClean="0"/>
                <a:t>) 18</a:t>
              </a:r>
              <a:r>
                <a:rPr lang="ko-KR" altLang="en-US" sz="1200" b="1" dirty="0" smtClean="0"/>
                <a:t>시</a:t>
              </a:r>
              <a:endParaRPr lang="en-US" altLang="ko-KR" sz="1200" b="1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파일 업로드 </a:t>
              </a:r>
              <a:r>
                <a:rPr lang="en-US" altLang="ko-KR" sz="1200" dirty="0" smtClean="0"/>
                <a:t>: [</a:t>
              </a:r>
              <a:r>
                <a:rPr lang="ko-KR" altLang="en-US" sz="1200" dirty="0" smtClean="0"/>
                <a:t>국가장학금 홈페이지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사이버창구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장학</a:t>
              </a:r>
              <a:r>
                <a:rPr lang="en-US" altLang="ko-KR" sz="1200" dirty="0" smtClean="0"/>
                <a:t>/</a:t>
              </a:r>
              <a:r>
                <a:rPr lang="ko-KR" altLang="en-US" sz="1200" dirty="0" smtClean="0"/>
                <a:t>대출 신청</a:t>
              </a:r>
              <a:r>
                <a:rPr lang="en-US" altLang="ko-KR" sz="1200" dirty="0" smtClean="0"/>
                <a:t>]-[</a:t>
              </a:r>
              <a:r>
                <a:rPr lang="ko-KR" altLang="en-US" sz="1200" dirty="0" smtClean="0"/>
                <a:t>신청현황</a:t>
              </a:r>
              <a:r>
                <a:rPr lang="en-US" altLang="ko-KR" sz="1200" dirty="0" smtClean="0"/>
                <a:t>]</a:t>
              </a:r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팩스 제출 </a:t>
              </a:r>
              <a:r>
                <a:rPr lang="en-US" altLang="ko-KR" sz="1200" dirty="0" smtClean="0"/>
                <a:t>: 02-3419-8800</a:t>
              </a:r>
            </a:p>
            <a:p>
              <a:r>
                <a:rPr lang="en-US" altLang="ko-KR" sz="1200" dirty="0" smtClean="0"/>
                <a:t>      </a:t>
              </a:r>
              <a:r>
                <a:rPr lang="en-US" altLang="ko-KR" sz="1050" dirty="0" smtClean="0"/>
                <a:t>※  </a:t>
              </a:r>
              <a:r>
                <a:rPr lang="ko-KR" altLang="en-US" sz="1050" dirty="0" smtClean="0"/>
                <a:t>파</a:t>
              </a:r>
              <a:r>
                <a:rPr lang="ko-KR" altLang="en-US" sz="1050" dirty="0"/>
                <a:t>일 </a:t>
              </a:r>
              <a:r>
                <a:rPr lang="ko-KR" altLang="en-US" sz="1050" dirty="0" smtClean="0"/>
                <a:t>업로드 및 팩스제출 중 한가지로만 제출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○ 국가장학금 관련 문의전화 </a:t>
              </a:r>
              <a:r>
                <a:rPr lang="en-US" altLang="ko-KR" sz="1200" dirty="0" smtClean="0"/>
                <a:t>: 02-1599-2000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5342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국가장학금 신청하기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: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공인인증서로 로그인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85055"/>
            <a:ext cx="9144000" cy="1200329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ko-KR" altLang="en-US" sz="1200" b="1" dirty="0" smtClean="0"/>
              <a:t>국가장학금 신청을 위해 공인인증서 필요</a:t>
            </a:r>
            <a:endParaRPr lang="en-US" altLang="ko-KR" sz="1200" b="1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공인인증서는 인터넷상 거래를 위한 본인확인 용도로 사용</a:t>
            </a:r>
            <a:endParaRPr lang="en-US" altLang="ko-KR" sz="1200" dirty="0" smtClean="0"/>
          </a:p>
          <a:p>
            <a:r>
              <a:rPr lang="en-US" altLang="ko-KR" sz="1200" dirty="0" smtClean="0"/>
              <a:t> </a:t>
            </a:r>
            <a:r>
              <a:rPr lang="ko-KR" altLang="en-US" sz="1200" dirty="0" smtClean="0"/>
              <a:t>○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공인인증서 발급절차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재단과 업무제휴 협약체결 은행을 방문하여 계좌개설 및 인터넷 </a:t>
            </a:r>
            <a:r>
              <a:rPr lang="ko-KR" altLang="en-US" sz="1200" dirty="0" err="1" smtClean="0"/>
              <a:t>뱅킹</a:t>
            </a:r>
            <a:r>
              <a:rPr lang="ko-KR" altLang="en-US" sz="1200" dirty="0" smtClean="0"/>
              <a:t> 가입 후 해당은행 홈페이지에서 공인인증서 무료 발급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제휴은행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외환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우리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국민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신한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기업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경남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농협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광주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대구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부산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수협</a:t>
            </a:r>
            <a:r>
              <a:rPr lang="en-US" altLang="ko-KR" sz="1200" dirty="0" smtClean="0"/>
              <a:t>, SC</a:t>
            </a:r>
            <a:r>
              <a:rPr lang="ko-KR" altLang="en-US" sz="1200" dirty="0" smtClean="0"/>
              <a:t>제일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하나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제주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우체국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- </a:t>
            </a:r>
            <a:r>
              <a:rPr lang="ko-KR" altLang="en-US" sz="1200" dirty="0" smtClean="0"/>
              <a:t>기 공인인증서 보유자는 종전 인증서 사용 가능</a:t>
            </a:r>
            <a:endParaRPr lang="en-US" altLang="ko-KR" sz="1200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5441429" y="2915419"/>
            <a:ext cx="2664296" cy="864096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467497" y="4926310"/>
            <a:ext cx="1800200" cy="288032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875162" y="5348833"/>
            <a:ext cx="691505" cy="216024"/>
          </a:xfrm>
          <a:prstGeom prst="rect">
            <a:avLst/>
          </a:prstGeom>
          <a:noFill/>
          <a:ln w="4445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763" y="547688"/>
              <a:ext cx="8372475" cy="576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그룹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0" y="0"/>
                  <a:ext cx="9144000" cy="400110"/>
                </a:xfrm>
                <a:prstGeom prst="rect">
                  <a:avLst/>
                </a:prstGeom>
                <a:solidFill>
                  <a:srgbClr val="0066F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국가장학금 신청하기 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: 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신청서 작성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(1. </a:t>
                  </a:r>
                  <a:r>
                    <a:rPr lang="ko-KR" altLang="en-US" sz="2000" b="1" dirty="0" smtClean="0">
                      <a:solidFill>
                        <a:schemeClr val="bg1"/>
                      </a:solidFill>
                    </a:rPr>
                    <a:t>신청동의 및 서약</a:t>
                  </a:r>
                  <a:r>
                    <a:rPr lang="en-US" altLang="ko-KR" sz="2000" b="1" dirty="0" smtClean="0">
                      <a:solidFill>
                        <a:schemeClr val="bg1"/>
                      </a:solidFill>
                    </a:rPr>
                    <a:t>)</a:t>
                  </a:r>
                  <a:endParaRPr lang="ko-KR" altLang="en-US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직사각형 6"/>
                <p:cNvSpPr/>
                <p:nvPr/>
              </p:nvSpPr>
              <p:spPr>
                <a:xfrm>
                  <a:off x="5534738" y="5518836"/>
                  <a:ext cx="792088" cy="288032"/>
                </a:xfrm>
                <a:prstGeom prst="rect">
                  <a:avLst/>
                </a:prstGeom>
                <a:noFill/>
                <a:ln w="44450" cap="rnd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0" y="6396335"/>
                  <a:ext cx="9144000" cy="461665"/>
                </a:xfrm>
                <a:prstGeom prst="rect">
                  <a:avLst/>
                </a:prstGeom>
                <a:solidFill>
                  <a:srgbClr val="B9F7FD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200" dirty="0" smtClean="0"/>
                    <a:t>○ </a:t>
                  </a:r>
                  <a:r>
                    <a:rPr lang="ko-KR" altLang="en-US" sz="1200" b="1" dirty="0" smtClean="0"/>
                    <a:t>개인정보 제공동의 및 서약</a:t>
                  </a:r>
                  <a:endParaRPr lang="en-US" altLang="ko-KR" sz="1200" b="1" dirty="0" smtClean="0"/>
                </a:p>
                <a:p>
                  <a:r>
                    <a:rPr lang="en-US" altLang="ko-KR" sz="1200" dirty="0"/>
                    <a:t> </a:t>
                  </a:r>
                  <a:r>
                    <a:rPr lang="en-US" altLang="ko-KR" sz="1200" dirty="0" smtClean="0"/>
                    <a:t>   - </a:t>
                  </a:r>
                  <a:r>
                    <a:rPr lang="ko-KR" altLang="en-US" sz="1200" dirty="0" smtClean="0"/>
                    <a:t>동의 체크 및 공인인증서를 통한 확인</a:t>
                  </a:r>
                  <a:endParaRPr lang="en-US" altLang="ko-KR" sz="1200" dirty="0" smtClean="0"/>
                </a:p>
              </p:txBody>
            </p:sp>
          </p:grpSp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3688" y="2780928"/>
                <a:ext cx="2847975" cy="3419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322709"/>
              <a:ext cx="7903382" cy="577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0" y="6027003"/>
              <a:ext cx="9144000" cy="830997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학교정보 입력</a:t>
              </a:r>
              <a:r>
                <a:rPr lang="ko-KR" altLang="en-US" sz="1200" dirty="0" smtClean="0"/>
                <a:t> </a:t>
              </a:r>
              <a:r>
                <a:rPr lang="en-US" altLang="ko-KR" sz="1200" b="1" dirty="0" smtClean="0"/>
                <a:t>: </a:t>
              </a:r>
              <a:r>
                <a:rPr lang="ko-KR" altLang="en-US" sz="1200" b="1" dirty="0" err="1" smtClean="0"/>
                <a:t>학적구분</a:t>
              </a:r>
              <a:r>
                <a:rPr lang="en-US" altLang="ko-KR" sz="1200" b="1" dirty="0" smtClean="0"/>
                <a:t>(</a:t>
              </a:r>
              <a:r>
                <a:rPr lang="ko-KR" altLang="en-US" sz="1200" b="1" dirty="0" smtClean="0"/>
                <a:t>신입 ∙ </a:t>
              </a:r>
              <a:r>
                <a:rPr lang="ko-KR" altLang="en-US" sz="1200" b="1" dirty="0" err="1" smtClean="0"/>
                <a:t>재입</a:t>
              </a:r>
              <a:r>
                <a:rPr lang="ko-KR" altLang="en-US" sz="1200" b="1" dirty="0" smtClean="0"/>
                <a:t> ∙ 편입</a:t>
              </a:r>
              <a:r>
                <a:rPr lang="en-US" altLang="ko-KR" sz="1200" b="1" dirty="0" smtClean="0"/>
                <a:t>)</a:t>
              </a:r>
              <a:r>
                <a:rPr lang="ko-KR" altLang="en-US" sz="1200" b="1" dirty="0" smtClean="0"/>
                <a:t>을 정확하게 선택</a:t>
              </a:r>
              <a:endParaRPr lang="en-US" altLang="ko-KR" sz="1200" b="1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재학생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소속대학의 정보를 입력</a:t>
              </a:r>
              <a:endParaRPr lang="en-US" altLang="ko-KR" sz="1200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- </a:t>
              </a:r>
              <a:r>
                <a:rPr lang="ko-KR" altLang="en-US" sz="1200" dirty="0" smtClean="0"/>
                <a:t>신입생 ∙ </a:t>
              </a:r>
              <a:r>
                <a:rPr lang="ko-KR" altLang="en-US" sz="1200" dirty="0" err="1" smtClean="0"/>
                <a:t>재입학생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소속대학이 정해진 경우 소속대학 입력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소속대학 미정의 경우 대학입력 필요 없음</a:t>
              </a:r>
              <a:endParaRPr lang="en-US" altLang="ko-KR" sz="1200" dirty="0" smtClean="0"/>
            </a:p>
            <a:p>
              <a:r>
                <a:rPr lang="en-US" altLang="ko-KR" sz="1200" dirty="0"/>
                <a:t> </a:t>
              </a:r>
              <a:r>
                <a:rPr lang="en-US" altLang="ko-KR" sz="1200" dirty="0" smtClean="0"/>
                <a:t>      ※ </a:t>
              </a:r>
              <a:r>
                <a:rPr lang="ko-KR" altLang="en-US" sz="1200" dirty="0" smtClean="0"/>
                <a:t>신입생 ∙ 재입학생의 </a:t>
              </a:r>
              <a:r>
                <a:rPr lang="ko-KR" altLang="en-US" sz="1200" dirty="0" err="1" smtClean="0"/>
                <a:t>입학년월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:</a:t>
              </a:r>
              <a:r>
                <a:rPr lang="ko-KR" altLang="en-US" sz="1200" dirty="0" smtClean="0"/>
                <a:t> </a:t>
              </a:r>
              <a:r>
                <a:rPr lang="en-US" altLang="ko-KR" sz="1200" dirty="0" smtClean="0"/>
                <a:t>2013</a:t>
              </a:r>
              <a:r>
                <a:rPr lang="ko-KR" altLang="en-US" sz="1200" dirty="0" smtClean="0"/>
                <a:t>년 </a:t>
              </a:r>
              <a:r>
                <a:rPr lang="en-US" altLang="ko-KR" sz="1200" dirty="0" smtClean="0"/>
                <a:t>3</a:t>
              </a:r>
              <a:r>
                <a:rPr lang="ko-KR" altLang="en-US" sz="1200" dirty="0" smtClean="0"/>
                <a:t>월 </a:t>
              </a:r>
              <a:endParaRPr lang="en-US" altLang="ko-KR" sz="1200" dirty="0" smtClean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364088" y="3284984"/>
              <a:ext cx="165618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(2.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학교정보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469088" cy="60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직사각형 6"/>
            <p:cNvSpPr/>
            <p:nvPr/>
          </p:nvSpPr>
          <p:spPr>
            <a:xfrm>
              <a:off x="4760841" y="3158898"/>
              <a:ext cx="2376264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312568" y="5877273"/>
              <a:ext cx="2763487" cy="288032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(3.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개인정보 입력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6211669"/>
              <a:ext cx="9144000" cy="646331"/>
            </a:xfrm>
            <a:prstGeom prst="rect">
              <a:avLst/>
            </a:prstGeom>
            <a:solidFill>
              <a:srgbClr val="B9F7FD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○ </a:t>
              </a:r>
              <a:r>
                <a:rPr lang="ko-KR" altLang="en-US" sz="1200" b="1" dirty="0" smtClean="0"/>
                <a:t>개인정보 입력 </a:t>
              </a:r>
              <a:endParaRPr lang="en-US" altLang="ko-KR" sz="1200" b="1" dirty="0" smtClean="0"/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휴대폰번호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휴대폰번호 입력 후 인증번호 입력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    - </a:t>
              </a:r>
              <a:r>
                <a:rPr lang="ko-KR" altLang="en-US" sz="1200" dirty="0" smtClean="0"/>
                <a:t>결혼여부 선택 </a:t>
              </a:r>
              <a:r>
                <a:rPr lang="en-US" altLang="ko-KR" sz="1200" dirty="0" smtClean="0"/>
                <a:t>: </a:t>
              </a:r>
              <a:r>
                <a:rPr lang="ko-KR" altLang="en-US" sz="1200" dirty="0" smtClean="0"/>
                <a:t>미혼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기혼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배우자 생존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이혼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사별</a:t>
              </a:r>
              <a:r>
                <a:rPr lang="en-US" altLang="ko-KR" sz="1200" dirty="0" smtClean="0"/>
                <a:t>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359399"/>
              <a:ext cx="5040560" cy="543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그룹 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0" y="5657671"/>
                <a:ext cx="9144000" cy="1200329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개인정보 입력 </a:t>
                </a:r>
                <a:endParaRPr lang="en-US" altLang="ko-KR" sz="1200" b="1" dirty="0" smtClean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가족정보 입력 </a:t>
                </a:r>
                <a:r>
                  <a:rPr lang="en-US" altLang="ko-KR" sz="1200" dirty="0" smtClean="0"/>
                  <a:t>: </a:t>
                </a:r>
                <a:r>
                  <a:rPr lang="ko-KR" altLang="en-US" sz="1200" dirty="0" smtClean="0"/>
                  <a:t>미혼의 경우 부모의 정보를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smtClean="0"/>
                  <a:t>기혼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배우</a:t>
                </a:r>
                <a:r>
                  <a:rPr lang="ko-KR" altLang="en-US" sz="1200" dirty="0"/>
                  <a:t>자 </a:t>
                </a:r>
                <a:r>
                  <a:rPr lang="ko-KR" altLang="en-US" sz="1200" dirty="0" smtClean="0"/>
                  <a:t>생존</a:t>
                </a:r>
                <a:r>
                  <a:rPr lang="en-US" altLang="ko-KR" sz="1200" dirty="0" smtClean="0"/>
                  <a:t>)</a:t>
                </a:r>
                <a:r>
                  <a:rPr lang="ko-KR" altLang="en-US" sz="1200" dirty="0" smtClean="0"/>
                  <a:t>의 경우 배우자의 정보를 입력</a:t>
                </a:r>
                <a:endParaRPr lang="en-US" altLang="ko-KR" sz="1200" dirty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부</a:t>
                </a:r>
                <a:r>
                  <a:rPr lang="ko-KR" altLang="en-US" sz="1200" dirty="0"/>
                  <a:t>모 </a:t>
                </a:r>
                <a:r>
                  <a:rPr lang="ko-KR" altLang="en-US" sz="1200" dirty="0" smtClean="0"/>
                  <a:t>또는 배우자의 주민등록번호 입력 시 실명인증 필요</a:t>
                </a:r>
                <a:endParaRPr lang="en-US" altLang="ko-KR" sz="1200" dirty="0" smtClean="0"/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- </a:t>
                </a:r>
                <a:r>
                  <a:rPr lang="ko-KR" altLang="en-US" sz="1200" dirty="0" smtClean="0"/>
                  <a:t>다자</a:t>
                </a:r>
                <a:r>
                  <a:rPr lang="ko-KR" altLang="en-US" sz="1200" dirty="0"/>
                  <a:t>녀 </a:t>
                </a:r>
                <a:r>
                  <a:rPr lang="ko-KR" altLang="en-US" sz="1200" dirty="0" smtClean="0"/>
                  <a:t>정보</a:t>
                </a:r>
                <a:endParaRPr lang="en-US" altLang="ko-KR" sz="1200" dirty="0" smtClean="0"/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  • </a:t>
                </a:r>
                <a:r>
                  <a:rPr lang="ko-KR" altLang="en-US" sz="1200" dirty="0" smtClean="0"/>
                  <a:t>미혼의 경우 본인의 형제가 </a:t>
                </a:r>
                <a:r>
                  <a:rPr lang="en-US" altLang="ko-KR" sz="1200" dirty="0" smtClean="0"/>
                  <a:t>3</a:t>
                </a:r>
                <a:r>
                  <a:rPr lang="ko-KR" altLang="en-US" sz="1200" dirty="0" smtClean="0"/>
                  <a:t>명 이상일 경우 국가장학금 </a:t>
                </a:r>
                <a:r>
                  <a:rPr lang="en-US" altLang="ko-KR" sz="1200" dirty="0" smtClean="0"/>
                  <a:t>II</a:t>
                </a:r>
                <a:r>
                  <a:rPr lang="ko-KR" altLang="en-US" sz="1200" dirty="0" smtClean="0"/>
                  <a:t>유형</a:t>
                </a:r>
                <a:r>
                  <a:rPr lang="en-US" altLang="ko-KR" sz="1200" dirty="0" smtClean="0"/>
                  <a:t> </a:t>
                </a:r>
                <a:r>
                  <a:rPr lang="ko-KR" altLang="en-US" sz="1200" dirty="0" smtClean="0"/>
                  <a:t>지원 우대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대학별 상이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err="1" smtClean="0"/>
                  <a:t>부또는</a:t>
                </a:r>
                <a:r>
                  <a:rPr lang="ko-KR" altLang="en-US" sz="1200" dirty="0" err="1"/>
                  <a:t>모</a:t>
                </a:r>
                <a:r>
                  <a:rPr lang="ko-KR" altLang="en-US" sz="1200" dirty="0"/>
                  <a:t> </a:t>
                </a:r>
                <a:r>
                  <a:rPr lang="ko-KR" altLang="en-US" sz="1200" dirty="0" smtClean="0"/>
                  <a:t>명의 가족관계증명서 제출</a:t>
                </a:r>
                <a:r>
                  <a:rPr lang="en-US" altLang="ko-KR" sz="1200" dirty="0" smtClean="0"/>
                  <a:t>)</a:t>
                </a:r>
              </a:p>
              <a:p>
                <a:r>
                  <a:rPr lang="en-US" altLang="ko-KR" sz="1200" dirty="0"/>
                  <a:t> </a:t>
                </a:r>
                <a:r>
                  <a:rPr lang="en-US" altLang="ko-KR" sz="1200" dirty="0" smtClean="0"/>
                  <a:t>     • </a:t>
                </a:r>
                <a:r>
                  <a:rPr lang="ko-KR" altLang="en-US" sz="1200" dirty="0" smtClean="0"/>
                  <a:t>기혼의 경우 본인의 자녀가 </a:t>
                </a:r>
                <a:r>
                  <a:rPr lang="en-US" altLang="ko-KR" sz="1200" dirty="0" smtClean="0"/>
                  <a:t>3</a:t>
                </a:r>
                <a:r>
                  <a:rPr lang="ko-KR" altLang="en-US" sz="1200" dirty="0" smtClean="0"/>
                  <a:t>명 이상일 경우 국가장학금 </a:t>
                </a:r>
                <a:r>
                  <a:rPr lang="en-US" altLang="ko-KR" sz="1200" dirty="0" smtClean="0"/>
                  <a:t>II</a:t>
                </a:r>
                <a:r>
                  <a:rPr lang="ko-KR" altLang="en-US" sz="1200" dirty="0" smtClean="0"/>
                  <a:t>유형 지원 우대</a:t>
                </a:r>
                <a:r>
                  <a:rPr lang="en-US" altLang="ko-KR" sz="1200" dirty="0" smtClean="0"/>
                  <a:t>(</a:t>
                </a:r>
                <a:r>
                  <a:rPr lang="ko-KR" altLang="en-US" sz="1200" dirty="0" smtClean="0"/>
                  <a:t>대학별 상이</a:t>
                </a:r>
                <a:r>
                  <a:rPr lang="en-US" altLang="ko-KR" sz="1200" dirty="0" smtClean="0"/>
                  <a:t>, </a:t>
                </a:r>
                <a:r>
                  <a:rPr lang="ko-KR" altLang="en-US" sz="1200" dirty="0" smtClean="0"/>
                  <a:t>본인 명의 가족관계증명서 제출</a:t>
                </a:r>
                <a:r>
                  <a:rPr lang="en-US" altLang="ko-KR" sz="1200" dirty="0" smtClean="0"/>
                  <a:t>)                     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 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(3.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개인정보 입력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4150747" y="963220"/>
                <a:ext cx="2500848" cy="269744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4139952" y="1844824"/>
              <a:ext cx="2500848" cy="26974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0"/>
            <a:ext cx="9144000" cy="6237312"/>
            <a:chOff x="0" y="0"/>
            <a:chExt cx="9144000" cy="6237312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150" t="13406" r="22601" b="4789"/>
            <a:stretch>
              <a:fillRect/>
            </a:stretch>
          </p:blipFill>
          <p:spPr bwMode="auto">
            <a:xfrm>
              <a:off x="1331640" y="360040"/>
              <a:ext cx="6465947" cy="5877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0" y="0"/>
              <a:ext cx="9144000" cy="400110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bg1"/>
                  </a:solidFill>
                </a:rPr>
                <a:t>국가장학금 신청하기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: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신청서 작성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(4. </a:t>
              </a:r>
              <a:r>
                <a:rPr lang="ko-KR" altLang="en-US" sz="2000" b="1" dirty="0" smtClean="0">
                  <a:solidFill>
                    <a:schemeClr val="bg1"/>
                  </a:solidFill>
                </a:rPr>
                <a:t>학자금유형 선택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)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36296" y="1196752"/>
              <a:ext cx="504056" cy="3456384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6202905"/>
            <a:ext cx="9144000" cy="646331"/>
          </a:xfrm>
          <a:prstGeom prst="rect">
            <a:avLst/>
          </a:prstGeom>
          <a:solidFill>
            <a:srgbClr val="B9F7FD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○ </a:t>
            </a:r>
            <a:r>
              <a:rPr lang="en-US" altLang="ko-KR" sz="1200" b="1" dirty="0" smtClean="0"/>
              <a:t>2013</a:t>
            </a:r>
            <a:r>
              <a:rPr lang="ko-KR" altLang="en-US" sz="1200" b="1" dirty="0" smtClean="0"/>
              <a:t>년도부터 장학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대출 선택하여 일괄 신청 가능</a:t>
            </a:r>
            <a:endParaRPr lang="en-US" altLang="ko-KR" sz="1200" b="1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- </a:t>
            </a:r>
            <a:r>
              <a:rPr lang="ko-KR" altLang="en-US" sz="1200" dirty="0" smtClean="0"/>
              <a:t>신청하고자 하는 학자금유형 선택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- </a:t>
            </a:r>
            <a:r>
              <a:rPr lang="ko-KR" altLang="en-US" sz="1200" dirty="0" smtClean="0"/>
              <a:t>일정의 기간 이전 신청은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신청 예약접수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이</a:t>
            </a:r>
            <a:r>
              <a:rPr lang="ko-KR" altLang="en-US" sz="1200" dirty="0"/>
              <a:t>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심사는 본 신청기간부터 진행됨</a:t>
            </a:r>
            <a:endParaRPr lang="en-US" altLang="ko-KR" sz="12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그룹 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60648"/>
                <a:ext cx="8173988" cy="6401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92080" y="908720"/>
                <a:ext cx="3600450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0" y="0"/>
                <a:ext cx="9144000" cy="40011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국가장학금 신청하기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: 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신청서 작성 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(5. e-</a:t>
                </a:r>
                <a:r>
                  <a:rPr lang="ko-KR" altLang="en-US" sz="2000" b="1" dirty="0" smtClean="0">
                    <a:solidFill>
                      <a:schemeClr val="bg1"/>
                    </a:solidFill>
                  </a:rPr>
                  <a:t>러닝 및 정보 입력</a:t>
                </a:r>
                <a:r>
                  <a:rPr lang="en-US" altLang="ko-KR" sz="2000" b="1" dirty="0" smtClean="0">
                    <a:solidFill>
                      <a:schemeClr val="bg1"/>
                    </a:solidFill>
                  </a:rPr>
                  <a:t>)</a:t>
                </a:r>
                <a:endParaRPr lang="ko-KR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0" y="6396335"/>
                <a:ext cx="9144000" cy="461665"/>
              </a:xfrm>
              <a:prstGeom prst="rect">
                <a:avLst/>
              </a:prstGeom>
              <a:solidFill>
                <a:srgbClr val="B9F7FD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○ </a:t>
                </a:r>
                <a:r>
                  <a:rPr lang="ko-KR" altLang="en-US" sz="1200" b="1" dirty="0" smtClean="0"/>
                  <a:t>국가장학금 한눈에 보기 </a:t>
                </a:r>
                <a:endParaRPr lang="en-US" altLang="ko-KR" sz="1200" b="1" dirty="0" smtClean="0"/>
              </a:p>
              <a:p>
                <a:r>
                  <a:rPr lang="en-US" altLang="ko-KR" sz="1200" dirty="0" smtClean="0"/>
                  <a:t>    - </a:t>
                </a:r>
                <a:r>
                  <a:rPr lang="ko-KR" altLang="en-US" sz="1200" dirty="0" smtClean="0"/>
                  <a:t>국가장학금 사업 내용 및 서류제출방법 확인</a:t>
                </a:r>
                <a:endParaRPr lang="en-US" altLang="ko-KR" sz="1200" dirty="0" smtClean="0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987824" y="4725144"/>
                <a:ext cx="2016224" cy="504056"/>
              </a:xfrm>
              <a:prstGeom prst="rect">
                <a:avLst/>
              </a:prstGeom>
              <a:noFill/>
              <a:ln w="44450" cap="rnd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5364088" y="908720"/>
              <a:ext cx="3456384" cy="5112568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619</Words>
  <Application>Microsoft Office PowerPoint</Application>
  <PresentationFormat>화면 슬라이드 쇼(4:3)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NEX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XP</cp:lastModifiedBy>
  <cp:revision>45</cp:revision>
  <dcterms:created xsi:type="dcterms:W3CDTF">2012-12-13T01:04:27Z</dcterms:created>
  <dcterms:modified xsi:type="dcterms:W3CDTF">2013-02-28T02:48:10Z</dcterms:modified>
</cp:coreProperties>
</file>